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4" r:id="rId9"/>
    <p:sldId id="261" r:id="rId10"/>
    <p:sldId id="262" r:id="rId11"/>
    <p:sldId id="267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9927-C95D-45A2-A533-72504C48C9E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80C-88EF-49D9-97A0-704945019B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56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9927-C95D-45A2-A533-72504C48C9E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80C-88EF-49D9-97A0-704945019B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10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9927-C95D-45A2-A533-72504C48C9E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80C-88EF-49D9-97A0-704945019B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987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9927-C95D-45A2-A533-72504C48C9E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80C-88EF-49D9-97A0-704945019B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68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9927-C95D-45A2-A533-72504C48C9E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80C-88EF-49D9-97A0-704945019B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30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9927-C95D-45A2-A533-72504C48C9E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80C-88EF-49D9-97A0-704945019B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13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9927-C95D-45A2-A533-72504C48C9E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80C-88EF-49D9-97A0-704945019B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89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9927-C95D-45A2-A533-72504C48C9E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80C-88EF-49D9-97A0-704945019B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032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9927-C95D-45A2-A533-72504C48C9E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80C-88EF-49D9-97A0-704945019B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3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9927-C95D-45A2-A533-72504C48C9E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80C-88EF-49D9-97A0-704945019B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71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9927-C95D-45A2-A533-72504C48C9E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80C-88EF-49D9-97A0-704945019B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77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29927-C95D-45A2-A533-72504C48C9E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5E80C-88EF-49D9-97A0-704945019B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802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ppublishing.com/doi/abs/10.3366/swc.2004.10.2.205?journalCode=swc" TargetMode="External"/><Relationship Id="rId2" Type="http://schemas.openxmlformats.org/officeDocument/2006/relationships/hyperlink" Target="http://www.scielo.org.za/scielo.php?script=sci_arttext&amp;pid=S1017-0499201400030001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ternationalbulletin.org/issues/1979-02/1979-02-048-walls.pdf" TargetMode="External"/><Relationship Id="rId4" Type="http://schemas.openxmlformats.org/officeDocument/2006/relationships/hyperlink" Target="https://www.researchgate.net/publication/326606499_THE_RELEVANCE_OF_AFRICAN_INDEPENDENT_CHURCHES_TO_THE_YORUBA_OF_SOUTH-WESTERN_NIGERIA/link/5b588899458515c4b2449a2b/downloa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Prof.%20Njeri\AppData\Local\Temp\Peeters.pdf" TargetMode="External"/><Relationship Id="rId2" Type="http://schemas.openxmlformats.org/officeDocument/2006/relationships/hyperlink" Target="file:///C:\Users\Prof.%20Njeri\AppData\Local\Temp\69245-Article%20Text-145059-1-10-20110902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Prof.%20Njeri\AppData\Local\Temp\%5b13397877%20-%20Ethnologia%20Actualis%5d%20African%20Independent%20Churches%20in%20Zambia%20(Lusaka).pdf" TargetMode="External"/><Relationship Id="rId4" Type="http://schemas.openxmlformats.org/officeDocument/2006/relationships/hyperlink" Target="https://repository.up.ac.za/bitstream/handle/2263/21579/017_Chapter16_p410-445.pdf?sequence=18&amp;isAllowed=y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AFRICAN INSTITUTED CHURCHES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SEMINAR PAPER</a:t>
            </a:r>
          </a:p>
          <a:p>
            <a:r>
              <a:rPr lang="en-GB" dirty="0"/>
              <a:t>TANGAZA UNIVERSITY COLLEGE</a:t>
            </a:r>
          </a:p>
          <a:p>
            <a:r>
              <a:rPr lang="en-GB" dirty="0"/>
              <a:t>11-02-2021</a:t>
            </a:r>
          </a:p>
        </p:txBody>
      </p:sp>
    </p:spTree>
    <p:extLst>
      <p:ext uri="{BB962C8B-B14F-4D97-AF65-F5344CB8AC3E}">
        <p14:creationId xmlns:p14="http://schemas.microsoft.com/office/powerpoint/2010/main" val="4260873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IMAGES OF AICS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320131"/>
            <a:ext cx="5905500" cy="3362325"/>
          </a:xfrm>
        </p:spPr>
      </p:pic>
    </p:spTree>
    <p:extLst>
      <p:ext uri="{BB962C8B-B14F-4D97-AF65-F5344CB8AC3E}">
        <p14:creationId xmlns:p14="http://schemas.microsoft.com/office/powerpoint/2010/main" val="2907954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IMAGES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AutoShape 2" descr="Image result for IMAGES OF AFRICAN INSTITUTED CHURCHES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424" y="2388108"/>
            <a:ext cx="3121152" cy="208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499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IMAGES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35424" y="2960402"/>
            <a:ext cx="3121152" cy="208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513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LECTURE OUTLINE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  <a:p>
            <a:r>
              <a:rPr lang="en-GB" dirty="0"/>
              <a:t>Meaning of the Term African Instituted Churches (AICs)</a:t>
            </a:r>
          </a:p>
          <a:p>
            <a:r>
              <a:rPr lang="en-GB" dirty="0"/>
              <a:t>Typology of AICs</a:t>
            </a:r>
          </a:p>
          <a:p>
            <a:r>
              <a:rPr lang="en-GB" dirty="0"/>
              <a:t>Factors behind the rise of AICs</a:t>
            </a:r>
          </a:p>
          <a:p>
            <a:r>
              <a:rPr lang="en-GB" dirty="0"/>
              <a:t>Main characteristics of AICs</a:t>
            </a:r>
          </a:p>
          <a:p>
            <a:r>
              <a:rPr lang="en-GB" dirty="0"/>
              <a:t>Contributions of AICs to African Christianity</a:t>
            </a:r>
          </a:p>
          <a:p>
            <a:r>
              <a:rPr lang="en-GB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98592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TYPOLOGY OF AICs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Main typologies of AICs</a:t>
            </a:r>
          </a:p>
          <a:p>
            <a:r>
              <a:rPr lang="en-GB" dirty="0"/>
              <a:t>Ethiopian/African/Nationalist</a:t>
            </a:r>
          </a:p>
          <a:p>
            <a:r>
              <a:rPr lang="en-GB" dirty="0"/>
              <a:t>Zionist/</a:t>
            </a:r>
            <a:r>
              <a:rPr lang="en-GB" dirty="0" err="1"/>
              <a:t>Aladura</a:t>
            </a:r>
            <a:r>
              <a:rPr lang="en-GB" dirty="0"/>
              <a:t>/Spiritual/</a:t>
            </a:r>
            <a:r>
              <a:rPr lang="en-GB" dirty="0" err="1"/>
              <a:t>Roho</a:t>
            </a:r>
            <a:r>
              <a:rPr lang="en-GB" dirty="0"/>
              <a:t>/Apostolic/Prophet-healing/Prayer-healing</a:t>
            </a:r>
          </a:p>
          <a:p>
            <a:r>
              <a:rPr lang="en-GB" dirty="0"/>
              <a:t>Messianic</a:t>
            </a:r>
          </a:p>
          <a:p>
            <a:r>
              <a:rPr lang="en-GB" dirty="0"/>
              <a:t>African Pentecostal Churches</a:t>
            </a:r>
          </a:p>
          <a:p>
            <a:pPr marL="0" indent="0">
              <a:buNone/>
            </a:pPr>
            <a:r>
              <a:rPr lang="en-GB" u="sng" dirty="0"/>
              <a:t>Other Typologies of AICs</a:t>
            </a:r>
          </a:p>
          <a:p>
            <a:pPr marL="0" indent="0">
              <a:buNone/>
            </a:pPr>
            <a:r>
              <a:rPr lang="en-GB" dirty="0"/>
              <a:t>-Witchcraft eradication movements</a:t>
            </a:r>
          </a:p>
          <a:p>
            <a:pPr marL="0" indent="0">
              <a:buNone/>
            </a:pPr>
            <a:r>
              <a:rPr lang="en-GB" dirty="0"/>
              <a:t>-Millennial movements</a:t>
            </a:r>
          </a:p>
          <a:p>
            <a:pPr marL="0" indent="0">
              <a:buNone/>
            </a:pPr>
            <a:r>
              <a:rPr lang="en-GB" dirty="0"/>
              <a:t>-Separatist/Schismatic movements</a:t>
            </a:r>
          </a:p>
        </p:txBody>
      </p:sp>
    </p:spTree>
    <p:extLst>
      <p:ext uri="{BB962C8B-B14F-4D97-AF65-F5344CB8AC3E}">
        <p14:creationId xmlns:p14="http://schemas.microsoft.com/office/powerpoint/2010/main" val="619171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CHARACTERISTICS OF AICs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Pneumatological emphasis</a:t>
            </a:r>
          </a:p>
          <a:p>
            <a:r>
              <a:rPr lang="en-GB" dirty="0"/>
              <a:t>Spiritual call of a prophet</a:t>
            </a:r>
          </a:p>
          <a:p>
            <a:r>
              <a:rPr lang="en-GB" dirty="0"/>
              <a:t>Healing</a:t>
            </a:r>
          </a:p>
          <a:p>
            <a:r>
              <a:rPr lang="en-GB" dirty="0"/>
              <a:t>Church as a community</a:t>
            </a:r>
          </a:p>
          <a:p>
            <a:r>
              <a:rPr lang="en-GB" dirty="0"/>
              <a:t>Liturgy</a:t>
            </a:r>
          </a:p>
          <a:p>
            <a:r>
              <a:rPr lang="en-GB" dirty="0"/>
              <a:t>Roles and status of women</a:t>
            </a:r>
          </a:p>
          <a:p>
            <a:r>
              <a:rPr lang="en-GB" dirty="0"/>
              <a:t>Social-political engagement</a:t>
            </a:r>
          </a:p>
          <a:p>
            <a:r>
              <a:rPr lang="en-GB" dirty="0"/>
              <a:t>Christology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20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Contribution of AICs to African Christianity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AICs are valid expressions of African Christianity</a:t>
            </a:r>
          </a:p>
          <a:p>
            <a:r>
              <a:rPr lang="en-GB" dirty="0" err="1"/>
              <a:t>Inculturation</a:t>
            </a:r>
            <a:r>
              <a:rPr lang="en-GB" dirty="0"/>
              <a:t> of Christianity</a:t>
            </a:r>
          </a:p>
          <a:p>
            <a:r>
              <a:rPr lang="en-GB" dirty="0"/>
              <a:t>Healing</a:t>
            </a:r>
          </a:p>
          <a:p>
            <a:r>
              <a:rPr lang="en-GB" dirty="0"/>
              <a:t>Affirmation of women as founders of churches and participants</a:t>
            </a:r>
          </a:p>
          <a:p>
            <a:r>
              <a:rPr lang="en-GB" dirty="0"/>
              <a:t>Composition of hymns</a:t>
            </a:r>
          </a:p>
          <a:p>
            <a:r>
              <a:rPr lang="en-GB" dirty="0"/>
              <a:t>Ecclesiology</a:t>
            </a:r>
          </a:p>
          <a:p>
            <a:r>
              <a:rPr lang="en-GB" dirty="0"/>
              <a:t>Rediscovery of the importance of the Holy Spirit</a:t>
            </a:r>
          </a:p>
          <a:p>
            <a:r>
              <a:rPr lang="en-GB" dirty="0"/>
              <a:t>Form an important aspect of the spread and growth and spread of Christianity</a:t>
            </a:r>
          </a:p>
          <a:p>
            <a:r>
              <a:rPr lang="en-GB" dirty="0"/>
              <a:t>Contributed to African Christian theology</a:t>
            </a:r>
          </a:p>
          <a:p>
            <a:r>
              <a:rPr lang="en-GB" dirty="0"/>
              <a:t>Address existential needs of their members.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34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Online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http://www.scielo.org.za/scielo.php?script=sci_arttext&amp;pid=S1017-04992014000300015</a:t>
            </a:r>
            <a:endParaRPr lang="en-GB" dirty="0"/>
          </a:p>
          <a:p>
            <a:r>
              <a:rPr lang="en-GB" dirty="0">
                <a:hlinkClick r:id="rId3"/>
              </a:rPr>
              <a:t>https://www.euppublishing.com/doi/abs/10.3366/swc.2004.10.2.205?journalCode=swc</a:t>
            </a:r>
            <a:endParaRPr lang="en-GB" dirty="0"/>
          </a:p>
          <a:p>
            <a:r>
              <a:rPr lang="en-GB" dirty="0">
                <a:hlinkClick r:id="rId4"/>
              </a:rPr>
              <a:t>https://www.researchgate.net/publication/326606499_THE_RELEVANCE_OF_AFRICAN_INDEPENDENT_CHURCHES_TO_THE_YORUBA_OF_SOUTH-WESTERN_NIGERIA/link/5b588899458515c4b2449a2b/download</a:t>
            </a:r>
            <a:endParaRPr lang="en-GB" dirty="0"/>
          </a:p>
          <a:p>
            <a:r>
              <a:rPr lang="en-GB" dirty="0">
                <a:hlinkClick r:id="rId5"/>
              </a:rPr>
              <a:t>http://www.internationalbulletin.org/issues/1979-02/1979-02-048-walls.pdf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728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RESOURCES-CONT.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 action="ppaction://hlinkfile"/>
              </a:rPr>
              <a:t>file:///C:/Users/PROF~1.NJE/AppData/Local/Temp/69245-Article%20Text-145059-1-10-20110902.pdf</a:t>
            </a:r>
            <a:endParaRPr lang="en-GB" dirty="0"/>
          </a:p>
          <a:p>
            <a:r>
              <a:rPr lang="en-GB" dirty="0">
                <a:hlinkClick r:id="rId3" action="ppaction://hlinkfile"/>
              </a:rPr>
              <a:t>file:///C:/Users/PROF~1.NJE/AppData/Local/Temp/Peeters.pdf</a:t>
            </a:r>
            <a:endParaRPr lang="en-GB" dirty="0"/>
          </a:p>
          <a:p>
            <a:r>
              <a:rPr lang="en-GB" dirty="0">
                <a:hlinkClick r:id="rId4"/>
              </a:rPr>
              <a:t>https://repository.up.ac.za/bitstream/handle/2263/21579/017_Chapter16_p410-445.pdf?sequence=18&amp;isAllowed=y</a:t>
            </a:r>
            <a:endParaRPr lang="en-GB" dirty="0"/>
          </a:p>
          <a:p>
            <a:r>
              <a:rPr lang="en-GB" dirty="0">
                <a:hlinkClick r:id="rId5" action="ppaction://hlinkfile"/>
              </a:rPr>
              <a:t>file:///C:/Users/PROF~1.NJE/AppData/Local/Temp/[13397877%20-%20Ethnologia%20Actualis]%20African%20Independent%20Churches%20in%20Zambia%20(Lusaka).pdf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44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Reflection</a:t>
            </a:r>
          </a:p>
          <a:p>
            <a:r>
              <a:rPr lang="en-GB" dirty="0"/>
              <a:t>ORGANISATION OF African Instituted Churches</a:t>
            </a:r>
          </a:p>
          <a:p>
            <a:pPr marL="0" indent="0">
              <a:buNone/>
            </a:pPr>
            <a:r>
              <a:rPr lang="en-GB" dirty="0"/>
              <a:t>-formation-1978</a:t>
            </a:r>
          </a:p>
          <a:p>
            <a:pPr marL="0" indent="0">
              <a:buNone/>
            </a:pPr>
            <a:r>
              <a:rPr lang="en-GB" dirty="0"/>
              <a:t>-Concerned with inter-church relations</a:t>
            </a:r>
          </a:p>
          <a:p>
            <a:pPr marL="0" indent="0">
              <a:buNone/>
            </a:pPr>
            <a:r>
              <a:rPr lang="en-GB" dirty="0"/>
              <a:t>-Advocacy</a:t>
            </a:r>
          </a:p>
          <a:p>
            <a:pPr marL="0" indent="0">
              <a:buNone/>
            </a:pPr>
            <a:r>
              <a:rPr lang="en-GB" dirty="0"/>
              <a:t>-Poverty eradication</a:t>
            </a:r>
          </a:p>
          <a:p>
            <a:pPr marL="0" indent="0">
              <a:buNone/>
            </a:pPr>
            <a:r>
              <a:rPr lang="en-GB" dirty="0"/>
              <a:t>-HIV/AIDS prevention, management</a:t>
            </a:r>
          </a:p>
          <a:p>
            <a:pPr marL="0" indent="0">
              <a:buNone/>
            </a:pPr>
            <a:r>
              <a:rPr lang="en-GB" dirty="0"/>
              <a:t>-Realization of the Sustainable development goals</a:t>
            </a:r>
          </a:p>
          <a:p>
            <a:pPr marL="0" indent="0">
              <a:buNone/>
            </a:pPr>
            <a:r>
              <a:rPr lang="en-GB" dirty="0"/>
              <a:t>-Peace and conflict resolution</a:t>
            </a:r>
          </a:p>
          <a:p>
            <a:pPr marL="0" indent="0">
              <a:buNone/>
            </a:pPr>
            <a:r>
              <a:rPr lang="en-GB" dirty="0"/>
              <a:t>-Christian unity.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399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28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15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Microsoft Office PowerPoint</Application>
  <PresentationFormat>Breitbild</PresentationFormat>
  <Paragraphs>68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AFRICAN INSTITUTED CHURCHES</vt:lpstr>
      <vt:lpstr>LECTURE OUTLINE </vt:lpstr>
      <vt:lpstr>TYPOLOGY OF AICs</vt:lpstr>
      <vt:lpstr>CHARACTERISTICS OF AICs</vt:lpstr>
      <vt:lpstr>Contribution of AICs to African Christianity</vt:lpstr>
      <vt:lpstr>Online resources</vt:lpstr>
      <vt:lpstr>RESOURCES-CONT.</vt:lpstr>
      <vt:lpstr>CONCLUSION</vt:lpstr>
      <vt:lpstr>Image</vt:lpstr>
      <vt:lpstr>IMAGES OF AICS</vt:lpstr>
      <vt:lpstr>IMAGES CONT.</vt:lpstr>
      <vt:lpstr>IMAGES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AFRICAN INSTITUTED CHURCHES</dc:title>
  <dc:creator>Prof. Njeri</dc:creator>
  <cp:lastModifiedBy>Ilaria Macconi Heckner</cp:lastModifiedBy>
  <cp:revision>9</cp:revision>
  <dcterms:created xsi:type="dcterms:W3CDTF">2021-02-10T03:24:02Z</dcterms:created>
  <dcterms:modified xsi:type="dcterms:W3CDTF">2021-02-10T13:28:33Z</dcterms:modified>
</cp:coreProperties>
</file>